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9" d="100"/>
          <a:sy n="69" d="100"/>
        </p:scale>
        <p:origin x="-1416"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4" name="Title 13"/>
          <p:cNvSpPr>
            <a:spLocks noGrp="1"/>
          </p:cNvSpPr>
          <p:nvPr>
            <p:ph type="ctrTitle"/>
          </p:nvPr>
        </p:nvSpPr>
        <p:spPr>
          <a:xfrm>
            <a:off x="1432560" y="359898"/>
            <a:ext cx="7406640" cy="1472184"/>
          </a:xfrm>
        </p:spPr>
        <p:txBody>
          <a:bodyPr anchor="b"/>
          <a:lstStyle>
            <a:lvl1pPr algn="l">
              <a:defRPr/>
            </a:lvl1pPr>
            <a:extLst/>
          </a:lstStyle>
          <a:p>
            <a:r>
              <a:rPr kumimoji="0" lang="en-US" smtClean="0"/>
              <a:t>Click to edit Master title style</a:t>
            </a:r>
            <a:endParaRPr kumimoji="0" lang="en-US"/>
          </a:p>
        </p:txBody>
      </p:sp>
      <p:sp>
        <p:nvSpPr>
          <p:cNvPr id="22" name="Subtitle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7" name="Date Placeholder 6"/>
          <p:cNvSpPr>
            <a:spLocks noGrp="1"/>
          </p:cNvSpPr>
          <p:nvPr>
            <p:ph type="dt" sz="half" idx="10"/>
          </p:nvPr>
        </p:nvSpPr>
        <p:spPr/>
        <p:txBody>
          <a:bodyPr/>
          <a:lstStyle>
            <a:extLst/>
          </a:lstStyle>
          <a:p>
            <a:fld id="{02E94E05-DB08-408A-85C7-E30071240707}" type="datetimeFigureOut">
              <a:rPr lang="en-US" smtClean="0"/>
              <a:t>3/1/2014</a:t>
            </a:fld>
            <a:endParaRPr lang="en-US"/>
          </a:p>
        </p:txBody>
      </p:sp>
      <p:sp>
        <p:nvSpPr>
          <p:cNvPr id="20" name="Footer Placeholder 19"/>
          <p:cNvSpPr>
            <a:spLocks noGrp="1"/>
          </p:cNvSpPr>
          <p:nvPr>
            <p:ph type="ftr" sz="quarter" idx="11"/>
          </p:nvPr>
        </p:nvSpPr>
        <p:spPr/>
        <p:txBody>
          <a:bodyPr/>
          <a:lstStyle>
            <a:extLst/>
          </a:lstStyle>
          <a:p>
            <a:endParaRPr lang="en-US"/>
          </a:p>
        </p:txBody>
      </p:sp>
      <p:sp>
        <p:nvSpPr>
          <p:cNvPr id="10" name="Slide Number Placeholder 9"/>
          <p:cNvSpPr>
            <a:spLocks noGrp="1"/>
          </p:cNvSpPr>
          <p:nvPr>
            <p:ph type="sldNum" sz="quarter" idx="12"/>
          </p:nvPr>
        </p:nvSpPr>
        <p:spPr/>
        <p:txBody>
          <a:bodyPr/>
          <a:lstStyle>
            <a:extLst/>
          </a:lstStyle>
          <a:p>
            <a:fld id="{8B4033C8-9638-40F0-801A-12820CC2064B}" type="slidenum">
              <a:rPr lang="en-US" smtClean="0"/>
              <a:t>‹#›</a:t>
            </a:fld>
            <a:endParaRPr lang="en-US"/>
          </a:p>
        </p:txBody>
      </p:sp>
      <p:sp>
        <p:nvSpPr>
          <p:cNvPr id="8" name="Oval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l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02E94E05-DB08-408A-85C7-E30071240707}" type="datetimeFigureOut">
              <a:rPr lang="en-US" smtClean="0"/>
              <a:t>3/1/2014</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8B4033C8-9638-40F0-801A-12820CC2064B}"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274639"/>
            <a:ext cx="1828800" cy="5851525"/>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1143000" y="274640"/>
            <a:ext cx="55626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02E94E05-DB08-408A-85C7-E30071240707}" type="datetimeFigureOut">
              <a:rPr lang="en-US" smtClean="0"/>
              <a:t>3/1/2014</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8B4033C8-9638-40F0-801A-12820CC2064B}"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02E94E05-DB08-408A-85C7-E30071240707}" type="datetimeFigureOut">
              <a:rPr lang="en-US" smtClean="0"/>
              <a:t>3/1/2014</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8B4033C8-9638-40F0-801A-12820CC2064B}"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02E94E05-DB08-408A-85C7-E30071240707}" type="datetimeFigureOut">
              <a:rPr lang="en-US" smtClean="0"/>
              <a:t>3/1/2014</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8B4033C8-9638-40F0-801A-12820CC2064B}" type="slidenum">
              <a:rPr lang="en-US" smtClean="0"/>
              <a:t>‹#›</a:t>
            </a:fld>
            <a:endParaRPr lang="en-US"/>
          </a:p>
        </p:txBody>
      </p:sp>
      <p:sp>
        <p:nvSpPr>
          <p:cNvPr id="10" name="Rectangle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l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l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02E94E05-DB08-408A-85C7-E30071240707}" type="datetimeFigureOut">
              <a:rPr lang="en-US" smtClean="0"/>
              <a:t>3/1/2014</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8B4033C8-9638-40F0-801A-12820CC2064B}"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02E94E05-DB08-408A-85C7-E30071240707}" type="datetimeFigureOut">
              <a:rPr lang="en-US" smtClean="0"/>
              <a:t>3/1/2014</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8B4033C8-9638-40F0-801A-12820CC2064B}"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nchor="ct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02E94E05-DB08-408A-85C7-E30071240707}" type="datetimeFigureOut">
              <a:rPr lang="en-US" smtClean="0"/>
              <a:t>3/1/2014</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8B4033C8-9638-40F0-801A-12820CC2064B}"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Date Placeholder 1"/>
          <p:cNvSpPr>
            <a:spLocks noGrp="1"/>
          </p:cNvSpPr>
          <p:nvPr>
            <p:ph type="dt" sz="half" idx="10"/>
          </p:nvPr>
        </p:nvSpPr>
        <p:spPr/>
        <p:txBody>
          <a:bodyPr/>
          <a:lstStyle>
            <a:extLst/>
          </a:lstStyle>
          <a:p>
            <a:fld id="{02E94E05-DB08-408A-85C7-E30071240707}" type="datetimeFigureOut">
              <a:rPr lang="en-US" smtClean="0"/>
              <a:t>3/1/2014</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8B4033C8-9638-40F0-801A-12820CC2064B}" type="slidenum">
              <a:rPr lang="en-US" smtClean="0"/>
              <a:t>‹#›</a:t>
            </a:fld>
            <a:endParaRPr lang="en-US"/>
          </a:p>
        </p:txBody>
      </p:sp>
      <p:sp>
        <p:nvSpPr>
          <p:cNvPr id="6" name="Rectangle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02E94E05-DB08-408A-85C7-E30071240707}" type="datetimeFigureOut">
              <a:rPr lang="en-US" smtClean="0"/>
              <a:t>3/1/2014</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8B4033C8-9638-40F0-801A-12820CC2064B}"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extLst/>
          </a:lstStyle>
          <a:p>
            <a:fld id="{02E94E05-DB08-408A-85C7-E30071240707}" type="datetimeFigureOut">
              <a:rPr lang="en-US" smtClean="0"/>
              <a:t>3/1/2014</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8B4033C8-9638-40F0-801A-12820CC2064B}" type="slidenum">
              <a:rPr lang="en-US" smtClean="0"/>
              <a:t>‹#›</a:t>
            </a:fld>
            <a:endParaRPr lang="en-US"/>
          </a:p>
        </p:txBody>
      </p:sp>
      <p:sp>
        <p:nvSpPr>
          <p:cNvPr id="8" name="Rectangle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Picture Placeholder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en-US" smtClean="0"/>
              <a:t>Click icon to add picture</a:t>
            </a:r>
            <a:endParaRPr kumimoji="0" lang="en-US" dirty="0"/>
          </a:p>
        </p:txBody>
      </p:sp>
      <p:sp>
        <p:nvSpPr>
          <p:cNvPr id="9" name="Flowchart: Process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Flowchart: Process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Text Placeholder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Pie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l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Donut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2" name="Rectangle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Title Placeholder 4"/>
          <p:cNvSpPr>
            <a:spLocks noGrp="1"/>
          </p:cNvSpPr>
          <p:nvPr>
            <p:ph type="title"/>
          </p:nvPr>
        </p:nvSpPr>
        <p:spPr>
          <a:xfrm>
            <a:off x="1435608" y="274638"/>
            <a:ext cx="7498080" cy="1143000"/>
          </a:xfrm>
          <a:prstGeom prst="rect">
            <a:avLst/>
          </a:prstGeom>
        </p:spPr>
        <p:txBody>
          <a:bodyPr anchor="ctr">
            <a:normAutofit/>
          </a:bodyPr>
          <a:lstStyle>
            <a:extLst/>
          </a:lstStyle>
          <a:p>
            <a:r>
              <a:rPr kumimoji="0" lang="en-US" smtClean="0"/>
              <a:t>Click to edit Master title style</a:t>
            </a:r>
            <a:endParaRPr kumimoji="0" lang="en-US"/>
          </a:p>
        </p:txBody>
      </p:sp>
      <p:sp>
        <p:nvSpPr>
          <p:cNvPr id="9" name="Text Placeholder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4" name="Date Placeholder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02E94E05-DB08-408A-85C7-E30071240707}" type="datetimeFigureOut">
              <a:rPr lang="en-US" smtClean="0"/>
              <a:t>3/1/2014</a:t>
            </a:fld>
            <a:endParaRPr lang="en-US"/>
          </a:p>
        </p:txBody>
      </p:sp>
      <p:sp>
        <p:nvSpPr>
          <p:cNvPr id="10" name="Footer Placeholder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en-US"/>
          </a:p>
        </p:txBody>
      </p:sp>
      <p:sp>
        <p:nvSpPr>
          <p:cNvPr id="22" name="Slide Number Placeholder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8B4033C8-9638-40F0-801A-12820CC2064B}" type="slidenum">
              <a:rPr lang="en-US" smtClean="0"/>
              <a:t>‹#›</a:t>
            </a:fld>
            <a:endParaRPr lang="en-US"/>
          </a:p>
        </p:txBody>
      </p:sp>
      <p:sp>
        <p:nvSpPr>
          <p:cNvPr id="15" name="Rectangle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image" Target="../media/image16.jp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7.jpg"/><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image" Target="../media/image18.jp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0.jpg"/><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2" Type="http://schemas.openxmlformats.org/officeDocument/2006/relationships/image" Target="../media/image21.jp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5.gi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gi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gi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0"/>
            <a:ext cx="10694737" cy="6858000"/>
          </a:xfrm>
          <a:prstGeom prst="rect">
            <a:avLst/>
          </a:prstGeom>
        </p:spPr>
      </p:pic>
      <p:sp>
        <p:nvSpPr>
          <p:cNvPr id="2" name="Title 1"/>
          <p:cNvSpPr>
            <a:spLocks noGrp="1"/>
          </p:cNvSpPr>
          <p:nvPr>
            <p:ph type="ctrTitle"/>
          </p:nvPr>
        </p:nvSpPr>
        <p:spPr/>
        <p:txBody>
          <a:bodyPr/>
          <a:lstStyle/>
          <a:p>
            <a:r>
              <a:rPr lang="en-US" dirty="0" smtClean="0"/>
              <a:t>US-VA SOL Review Materials – The American Revolution</a:t>
            </a:r>
            <a:endParaRPr lang="en-US" dirty="0"/>
          </a:p>
        </p:txBody>
      </p:sp>
    </p:spTree>
    <p:extLst>
      <p:ext uri="{BB962C8B-B14F-4D97-AF65-F5344CB8AC3E}">
        <p14:creationId xmlns:p14="http://schemas.microsoft.com/office/powerpoint/2010/main" val="415180960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The Declaration of Independence</a:t>
            </a:r>
            <a:endParaRPr lang="en-US" dirty="0"/>
          </a:p>
        </p:txBody>
      </p:sp>
      <p:sp>
        <p:nvSpPr>
          <p:cNvPr id="3" name="Content Placeholder 2"/>
          <p:cNvSpPr>
            <a:spLocks noGrp="1"/>
          </p:cNvSpPr>
          <p:nvPr>
            <p:ph sz="half" idx="1"/>
          </p:nvPr>
        </p:nvSpPr>
        <p:spPr/>
        <p:txBody>
          <a:bodyPr>
            <a:normAutofit fontScale="85000" lnSpcReduction="20000"/>
          </a:bodyPr>
          <a:lstStyle/>
          <a:p>
            <a:r>
              <a:rPr lang="en-US" dirty="0" smtClean="0"/>
              <a:t>The Declaration of Independence has also been frequently invoked by people who sought to regulate the American system of free enterprise in order to promote equal economic opportunity and to protect private property rights.  Racial discrimination in hiring practices was ended with the passage of the Civil Rights Act of 1964.</a:t>
            </a:r>
            <a:endParaRPr lang="en-US" dirty="0"/>
          </a:p>
        </p:txBody>
      </p:sp>
      <p:pic>
        <p:nvPicPr>
          <p:cNvPr id="5" name="Content Placeholder 4"/>
          <p:cNvPicPr>
            <a:picLocks noGrp="1" noChangeAspect="1"/>
          </p:cNvPicPr>
          <p:nvPr>
            <p:ph sz="half" idx="2"/>
          </p:nvPr>
        </p:nvPicPr>
        <p:blipFill>
          <a:blip r:embed="rId2" cstate="print">
            <a:extLst>
              <a:ext uri="{28A0092B-C50C-407E-A947-70E740481C1C}">
                <a14:useLocalDpi xmlns:a14="http://schemas.microsoft.com/office/drawing/2010/main" val="0"/>
              </a:ext>
            </a:extLst>
          </a:blip>
          <a:stretch>
            <a:fillRect/>
          </a:stretch>
        </p:blipFill>
        <p:spPr>
          <a:xfrm>
            <a:off x="5334000" y="1447799"/>
            <a:ext cx="2971800" cy="4453695"/>
          </a:xfrm>
        </p:spPr>
      </p:pic>
    </p:spTree>
    <p:extLst>
      <p:ext uri="{BB962C8B-B14F-4D97-AF65-F5344CB8AC3E}">
        <p14:creationId xmlns:p14="http://schemas.microsoft.com/office/powerpoint/2010/main" val="335530362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928" y="-20783"/>
            <a:ext cx="9150927" cy="8408157"/>
          </a:xfrm>
          <a:prstGeom prst="rect">
            <a:avLst/>
          </a:prstGeom>
        </p:spPr>
      </p:pic>
      <p:sp>
        <p:nvSpPr>
          <p:cNvPr id="5" name="Title 4"/>
          <p:cNvSpPr>
            <a:spLocks noGrp="1"/>
          </p:cNvSpPr>
          <p:nvPr>
            <p:ph type="title"/>
          </p:nvPr>
        </p:nvSpPr>
        <p:spPr>
          <a:xfrm>
            <a:off x="2514600" y="1143000"/>
            <a:ext cx="6400800" cy="2286000"/>
          </a:xfrm>
        </p:spPr>
        <p:txBody>
          <a:bodyPr>
            <a:normAutofit fontScale="90000"/>
          </a:bodyPr>
          <a:lstStyle/>
          <a:p>
            <a:r>
              <a:rPr lang="en-US" dirty="0" smtClean="0">
                <a:solidFill>
                  <a:schemeClr val="tx1"/>
                </a:solidFill>
              </a:rPr>
              <a:t>Events of the period of the American revolution, 1763 - 1783</a:t>
            </a:r>
            <a:endParaRPr lang="en-US" dirty="0">
              <a:solidFill>
                <a:schemeClr val="tx1"/>
              </a:solidFill>
            </a:endParaRPr>
          </a:p>
        </p:txBody>
      </p:sp>
      <p:sp>
        <p:nvSpPr>
          <p:cNvPr id="6" name="Text Placeholder 5"/>
          <p:cNvSpPr>
            <a:spLocks noGrp="1"/>
          </p:cNvSpPr>
          <p:nvPr>
            <p:ph type="body" idx="1"/>
          </p:nvPr>
        </p:nvSpPr>
        <p:spPr>
          <a:xfrm>
            <a:off x="2514600" y="304800"/>
            <a:ext cx="6400800" cy="838200"/>
          </a:xfrm>
        </p:spPr>
        <p:txBody>
          <a:bodyPr>
            <a:normAutofit/>
          </a:bodyPr>
          <a:lstStyle/>
          <a:p>
            <a:r>
              <a:rPr lang="en-US" dirty="0" smtClean="0">
                <a:solidFill>
                  <a:schemeClr val="tx1"/>
                </a:solidFill>
              </a:rPr>
              <a:t>The American Revolution, according to the Virginia Standards of Learning…</a:t>
            </a:r>
            <a:endParaRPr lang="en-US" dirty="0">
              <a:solidFill>
                <a:schemeClr val="tx1"/>
              </a:solidFill>
            </a:endParaRPr>
          </a:p>
        </p:txBody>
      </p:sp>
    </p:spTree>
    <p:extLst>
      <p:ext uri="{BB962C8B-B14F-4D97-AF65-F5344CB8AC3E}">
        <p14:creationId xmlns:p14="http://schemas.microsoft.com/office/powerpoint/2010/main" val="375944741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914400" y="152400"/>
            <a:ext cx="8229600" cy="762000"/>
          </a:xfrm>
        </p:spPr>
        <p:txBody>
          <a:bodyPr>
            <a:normAutofit fontScale="90000"/>
          </a:bodyPr>
          <a:lstStyle/>
          <a:p>
            <a:r>
              <a:rPr lang="en-US" dirty="0" smtClean="0"/>
              <a:t>The French and Indian War, 1754 - 1763</a:t>
            </a:r>
            <a:endParaRPr lang="en-US" dirty="0"/>
          </a:p>
        </p:txBody>
      </p:sp>
      <p:sp>
        <p:nvSpPr>
          <p:cNvPr id="5" name="Content Placeholder 4"/>
          <p:cNvSpPr>
            <a:spLocks noGrp="1"/>
          </p:cNvSpPr>
          <p:nvPr>
            <p:ph sz="half" idx="1"/>
          </p:nvPr>
        </p:nvSpPr>
        <p:spPr>
          <a:xfrm>
            <a:off x="990600" y="1066800"/>
            <a:ext cx="4191000" cy="5791200"/>
          </a:xfrm>
        </p:spPr>
        <p:txBody>
          <a:bodyPr>
            <a:normAutofit fontScale="77500" lnSpcReduction="20000"/>
          </a:bodyPr>
          <a:lstStyle/>
          <a:p>
            <a:r>
              <a:rPr lang="en-US" dirty="0" smtClean="0"/>
              <a:t>France and England competed for land in North America, usually in the Ohio River Valley, west of the Appalachian Mountains.  </a:t>
            </a:r>
          </a:p>
          <a:p>
            <a:r>
              <a:rPr lang="en-US" dirty="0" smtClean="0"/>
              <a:t>In the French and Indian War the French and their Indian allies fought against the English and their American colonists. </a:t>
            </a:r>
          </a:p>
          <a:p>
            <a:r>
              <a:rPr lang="en-US" dirty="0" smtClean="0"/>
              <a:t>The French lost!  And, the English took all of their land; however, in order to do this it took seven years of fighting and left the English bankrupt.</a:t>
            </a:r>
          </a:p>
          <a:p>
            <a:r>
              <a:rPr lang="en-US" dirty="0" smtClean="0"/>
              <a:t>Tax policies started by the British in order to raise revenue led to the Revolutionary War.</a:t>
            </a:r>
            <a:endParaRPr lang="en-US" dirty="0"/>
          </a:p>
        </p:txBody>
      </p:sp>
      <p:pic>
        <p:nvPicPr>
          <p:cNvPr id="7" name="Content Placeholder 6"/>
          <p:cNvPicPr>
            <a:picLocks noGrp="1" noChangeAspect="1"/>
          </p:cNvPicPr>
          <p:nvPr>
            <p:ph sz="half" idx="2"/>
          </p:nvPr>
        </p:nvPicPr>
        <p:blipFill>
          <a:blip r:embed="rId2" cstate="print">
            <a:extLst>
              <a:ext uri="{28A0092B-C50C-407E-A947-70E740481C1C}">
                <a14:useLocalDpi xmlns:a14="http://schemas.microsoft.com/office/drawing/2010/main" val="0"/>
              </a:ext>
            </a:extLst>
          </a:blip>
          <a:stretch>
            <a:fillRect/>
          </a:stretch>
        </p:blipFill>
        <p:spPr>
          <a:xfrm>
            <a:off x="5257800" y="1143000"/>
            <a:ext cx="3305474" cy="2205926"/>
          </a:xfrm>
        </p:spPr>
      </p:pic>
      <p:sp>
        <p:nvSpPr>
          <p:cNvPr id="8" name="Rounded Rectangle 7"/>
          <p:cNvSpPr/>
          <p:nvPr/>
        </p:nvSpPr>
        <p:spPr>
          <a:xfrm>
            <a:off x="5257800" y="3505200"/>
            <a:ext cx="3581400" cy="2895600"/>
          </a:xfrm>
          <a:prstGeom prst="roundRect">
            <a:avLst/>
          </a:prstGeom>
        </p:spPr>
        <p:style>
          <a:lnRef idx="2">
            <a:schemeClr val="dk1"/>
          </a:lnRef>
          <a:fillRef idx="1">
            <a:schemeClr val="lt1"/>
          </a:fillRef>
          <a:effectRef idx="0">
            <a:schemeClr val="dk1"/>
          </a:effectRef>
          <a:fontRef idx="minor">
            <a:schemeClr val="dk1"/>
          </a:fontRef>
        </p:style>
        <p:txBody>
          <a:bodyPr rtlCol="0" anchor="ctr"/>
          <a:lstStyle/>
          <a:p>
            <a:r>
              <a:rPr lang="en-US" dirty="0" smtClean="0"/>
              <a:t>The English spent a lot of money in order to defeat the French and their Indian allies – and to protect American colonists.  After the war, they wanted to collect tax revenue from American colonists in order to re-coop their loses.   American colonists </a:t>
            </a:r>
            <a:r>
              <a:rPr lang="en-US" i="1" u="sng" dirty="0" smtClean="0"/>
              <a:t>did not</a:t>
            </a:r>
            <a:r>
              <a:rPr lang="en-US" dirty="0" smtClean="0"/>
              <a:t> find this reasonable!</a:t>
            </a:r>
            <a:endParaRPr lang="en-US" dirty="0"/>
          </a:p>
        </p:txBody>
      </p:sp>
    </p:spTree>
    <p:extLst>
      <p:ext uri="{BB962C8B-B14F-4D97-AF65-F5344CB8AC3E}">
        <p14:creationId xmlns:p14="http://schemas.microsoft.com/office/powerpoint/2010/main" val="380196775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Proclamation of 1763</a:t>
            </a:r>
            <a:endParaRPr lang="en-US" dirty="0"/>
          </a:p>
        </p:txBody>
      </p:sp>
      <p:sp>
        <p:nvSpPr>
          <p:cNvPr id="3" name="Content Placeholder 2"/>
          <p:cNvSpPr>
            <a:spLocks noGrp="1"/>
          </p:cNvSpPr>
          <p:nvPr>
            <p:ph sz="half" idx="1"/>
          </p:nvPr>
        </p:nvSpPr>
        <p:spPr>
          <a:xfrm>
            <a:off x="1066800" y="1524000"/>
            <a:ext cx="3124200" cy="4663440"/>
          </a:xfrm>
        </p:spPr>
        <p:txBody>
          <a:bodyPr>
            <a:normAutofit fontScale="85000" lnSpcReduction="20000"/>
          </a:bodyPr>
          <a:lstStyle/>
          <a:p>
            <a:pPr marL="82296" indent="0">
              <a:buNone/>
            </a:pPr>
            <a:r>
              <a:rPr lang="en-US" dirty="0" smtClean="0"/>
              <a:t>King George III forbid American colonists to move anywhere west of the Appalachian Mountains with his Proclamation of 1763.  All of the land Americans had helped to wrest away from the French was now completely off limits to them!  Americans were outraged, and many ignored the Proclamation.</a:t>
            </a:r>
            <a:endParaRPr lang="en-US" dirty="0"/>
          </a:p>
        </p:txBody>
      </p:sp>
      <p:pic>
        <p:nvPicPr>
          <p:cNvPr id="5" name="Content Placeholder 4"/>
          <p:cNvPicPr>
            <a:picLocks noGrp="1" noChangeAspect="1"/>
          </p:cNvPicPr>
          <p:nvPr>
            <p:ph sz="half" idx="2"/>
          </p:nvPr>
        </p:nvPicPr>
        <p:blipFill>
          <a:blip r:embed="rId2">
            <a:duotone>
              <a:prstClr val="black"/>
              <a:srgbClr val="D9C3A5">
                <a:tint val="50000"/>
                <a:satMod val="180000"/>
              </a:srgbClr>
            </a:duotone>
            <a:extLst>
              <a:ext uri="{28A0092B-C50C-407E-A947-70E740481C1C}">
                <a14:useLocalDpi xmlns:a14="http://schemas.microsoft.com/office/drawing/2010/main" val="0"/>
              </a:ext>
            </a:extLst>
          </a:blip>
          <a:stretch>
            <a:fillRect/>
          </a:stretch>
        </p:blipFill>
        <p:spPr>
          <a:xfrm>
            <a:off x="4191000" y="1676400"/>
            <a:ext cx="4684543" cy="4114800"/>
          </a:xfrm>
        </p:spPr>
      </p:pic>
    </p:spTree>
    <p:extLst>
      <p:ext uri="{BB962C8B-B14F-4D97-AF65-F5344CB8AC3E}">
        <p14:creationId xmlns:p14="http://schemas.microsoft.com/office/powerpoint/2010/main" val="374600277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Stamp Act of 1765</a:t>
            </a:r>
            <a:endParaRPr lang="en-US" dirty="0"/>
          </a:p>
        </p:txBody>
      </p:sp>
      <p:sp>
        <p:nvSpPr>
          <p:cNvPr id="3" name="Content Placeholder 2"/>
          <p:cNvSpPr>
            <a:spLocks noGrp="1"/>
          </p:cNvSpPr>
          <p:nvPr>
            <p:ph sz="half" idx="1"/>
          </p:nvPr>
        </p:nvSpPr>
        <p:spPr>
          <a:xfrm>
            <a:off x="1143000" y="1295400"/>
            <a:ext cx="3962400" cy="5257800"/>
          </a:xfrm>
        </p:spPr>
        <p:txBody>
          <a:bodyPr>
            <a:normAutofit fontScale="92500" lnSpcReduction="20000"/>
          </a:bodyPr>
          <a:lstStyle/>
          <a:p>
            <a:pPr marL="82296" indent="0">
              <a:buNone/>
            </a:pPr>
            <a:r>
              <a:rPr lang="en-US" dirty="0" smtClean="0"/>
              <a:t>Starting in 1765 with the Stamp Act, the Parliament began to pass a series of taxes intended to raise revenue from their American colonists.  Americans resisted ferociously, rejecting the principle of “Taxation Without Representation!”  Tax collectors were threatened, boycotts were organized, and non-importation treaties were enforced by groups like the Sons of Liberty!</a:t>
            </a:r>
            <a:endParaRPr lang="en-US" dirty="0"/>
          </a:p>
        </p:txBody>
      </p:sp>
      <p:pic>
        <p:nvPicPr>
          <p:cNvPr id="8" name="Content Placeholder 7"/>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5095875" y="1348228"/>
            <a:ext cx="3829050" cy="4633472"/>
          </a:xfrm>
        </p:spPr>
      </p:pic>
      <p:sp>
        <p:nvSpPr>
          <p:cNvPr id="9" name="Rounded Rectangle 8"/>
          <p:cNvSpPr/>
          <p:nvPr/>
        </p:nvSpPr>
        <p:spPr>
          <a:xfrm>
            <a:off x="5029200" y="5562600"/>
            <a:ext cx="3962400" cy="838200"/>
          </a:xfrm>
          <a:prstGeom prst="roundRect">
            <a:avLst/>
          </a:prstGeom>
        </p:spPr>
        <p:style>
          <a:lnRef idx="2">
            <a:schemeClr val="dk1"/>
          </a:lnRef>
          <a:fillRef idx="1">
            <a:schemeClr val="lt1"/>
          </a:fillRef>
          <a:effectRef idx="0">
            <a:schemeClr val="dk1"/>
          </a:effectRef>
          <a:fontRef idx="minor">
            <a:schemeClr val="dk1"/>
          </a:fontRef>
        </p:style>
        <p:txBody>
          <a:bodyPr rtlCol="0" anchor="ctr"/>
          <a:lstStyle/>
          <a:p>
            <a:r>
              <a:rPr lang="en-US" dirty="0" smtClean="0"/>
              <a:t>The tax collector’s was a difficult job, particularly around the Sons of Liberty!</a:t>
            </a:r>
            <a:endParaRPr lang="en-US" dirty="0"/>
          </a:p>
        </p:txBody>
      </p:sp>
    </p:spTree>
    <p:extLst>
      <p:ext uri="{BB962C8B-B14F-4D97-AF65-F5344CB8AC3E}">
        <p14:creationId xmlns:p14="http://schemas.microsoft.com/office/powerpoint/2010/main" val="382510816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Taxation Without Representation</a:t>
            </a:r>
            <a:endParaRPr lang="en-US" dirty="0"/>
          </a:p>
        </p:txBody>
      </p:sp>
      <p:sp>
        <p:nvSpPr>
          <p:cNvPr id="3" name="Content Placeholder 2"/>
          <p:cNvSpPr>
            <a:spLocks noGrp="1"/>
          </p:cNvSpPr>
          <p:nvPr>
            <p:ph sz="half" idx="1"/>
          </p:nvPr>
        </p:nvSpPr>
        <p:spPr/>
        <p:txBody>
          <a:bodyPr/>
          <a:lstStyle/>
          <a:p>
            <a:pPr marL="82296" indent="0">
              <a:buNone/>
            </a:pPr>
            <a:r>
              <a:rPr lang="en-US" dirty="0" smtClean="0"/>
              <a:t>The Sugar Act of 1764</a:t>
            </a:r>
          </a:p>
          <a:p>
            <a:pPr marL="82296" indent="0">
              <a:buNone/>
            </a:pPr>
            <a:endParaRPr lang="en-US" dirty="0"/>
          </a:p>
          <a:p>
            <a:pPr marL="82296" indent="0">
              <a:buNone/>
            </a:pPr>
            <a:r>
              <a:rPr lang="en-US" dirty="0" smtClean="0"/>
              <a:t>The Stamp Act of 1765</a:t>
            </a:r>
          </a:p>
          <a:p>
            <a:pPr marL="82296" indent="0">
              <a:buNone/>
            </a:pPr>
            <a:endParaRPr lang="en-US" dirty="0"/>
          </a:p>
          <a:p>
            <a:pPr marL="82296" indent="0">
              <a:buNone/>
            </a:pPr>
            <a:r>
              <a:rPr lang="en-US" dirty="0" smtClean="0"/>
              <a:t>The Townshend Acts </a:t>
            </a:r>
          </a:p>
          <a:p>
            <a:pPr marL="82296" indent="0">
              <a:buNone/>
            </a:pPr>
            <a:endParaRPr lang="en-US" dirty="0"/>
          </a:p>
          <a:p>
            <a:pPr marL="82296" indent="0">
              <a:buNone/>
            </a:pPr>
            <a:r>
              <a:rPr lang="en-US" dirty="0" smtClean="0"/>
              <a:t>The Tea Act of 1773 </a:t>
            </a:r>
          </a:p>
          <a:p>
            <a:pPr marL="82296" indent="0">
              <a:buNone/>
            </a:pPr>
            <a:endParaRPr lang="en-US" dirty="0"/>
          </a:p>
          <a:p>
            <a:pPr marL="82296" indent="0">
              <a:buNone/>
            </a:pPr>
            <a:r>
              <a:rPr lang="en-US" dirty="0" smtClean="0"/>
              <a:t>The Intolerable Acts</a:t>
            </a:r>
            <a:endParaRPr lang="en-US" dirty="0"/>
          </a:p>
        </p:txBody>
      </p:sp>
      <p:pic>
        <p:nvPicPr>
          <p:cNvPr id="5" name="Content Placeholder 4"/>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5257800" y="1600200"/>
            <a:ext cx="3657600" cy="3371088"/>
          </a:xfrm>
        </p:spPr>
      </p:pic>
      <p:sp>
        <p:nvSpPr>
          <p:cNvPr id="6" name="Rounded Rectangle 5"/>
          <p:cNvSpPr/>
          <p:nvPr/>
        </p:nvSpPr>
        <p:spPr>
          <a:xfrm>
            <a:off x="5257800" y="5181600"/>
            <a:ext cx="3657600" cy="1295400"/>
          </a:xfrm>
          <a:prstGeom prst="roundRect">
            <a:avLst/>
          </a:prstGeom>
        </p:spPr>
        <p:style>
          <a:lnRef idx="2">
            <a:schemeClr val="dk1"/>
          </a:lnRef>
          <a:fillRef idx="1">
            <a:schemeClr val="lt1"/>
          </a:fillRef>
          <a:effectRef idx="0">
            <a:schemeClr val="dk1"/>
          </a:effectRef>
          <a:fontRef idx="minor">
            <a:schemeClr val="dk1"/>
          </a:fontRef>
        </p:style>
        <p:txBody>
          <a:bodyPr rtlCol="0" anchor="ctr"/>
          <a:lstStyle/>
          <a:p>
            <a:r>
              <a:rPr lang="en-US" dirty="0" smtClean="0"/>
              <a:t>Parliament didn’t give up easily, but Americans steadfastly refused to pay any taxes to a Parliament in which they had no representation.</a:t>
            </a:r>
            <a:endParaRPr lang="en-US" dirty="0"/>
          </a:p>
        </p:txBody>
      </p:sp>
    </p:spTree>
    <p:extLst>
      <p:ext uri="{BB962C8B-B14F-4D97-AF65-F5344CB8AC3E}">
        <p14:creationId xmlns:p14="http://schemas.microsoft.com/office/powerpoint/2010/main" val="269948214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Events in Colonial Boston</a:t>
            </a:r>
            <a:endParaRPr lang="en-US" dirty="0"/>
          </a:p>
        </p:txBody>
      </p:sp>
      <p:sp>
        <p:nvSpPr>
          <p:cNvPr id="3" name="Content Placeholder 2"/>
          <p:cNvSpPr>
            <a:spLocks noGrp="1"/>
          </p:cNvSpPr>
          <p:nvPr>
            <p:ph sz="half" idx="1"/>
          </p:nvPr>
        </p:nvSpPr>
        <p:spPr>
          <a:xfrm>
            <a:off x="1143000" y="1295400"/>
            <a:ext cx="4038600" cy="5334000"/>
          </a:xfrm>
        </p:spPr>
        <p:txBody>
          <a:bodyPr>
            <a:normAutofit fontScale="85000" lnSpcReduction="20000"/>
          </a:bodyPr>
          <a:lstStyle/>
          <a:p>
            <a:pPr marL="82296" indent="0">
              <a:buNone/>
            </a:pPr>
            <a:r>
              <a:rPr lang="en-US" sz="3800" i="1" u="sng" dirty="0" smtClean="0">
                <a:solidFill>
                  <a:schemeClr val="tx2">
                    <a:lumMod val="75000"/>
                  </a:schemeClr>
                </a:solidFill>
              </a:rPr>
              <a:t>The Boston Massacre: </a:t>
            </a:r>
            <a:endParaRPr lang="en-US" dirty="0" smtClean="0"/>
          </a:p>
          <a:p>
            <a:pPr marL="82296" indent="0">
              <a:buNone/>
            </a:pPr>
            <a:r>
              <a:rPr lang="en-US" dirty="0" smtClean="0"/>
              <a:t>In 1770, a group of English soldiers who had been pelted by rocks and oyster shells on a snowy day in early March shot into an angry mob of Americans in downtown Boston.  Paul Revere’s depiction of the events on that day were a bit biased, as were newspaper accounts of what would go on to be known as the “Boston Massacre.”  Five Americans died that day, including </a:t>
            </a:r>
            <a:r>
              <a:rPr lang="en-US" dirty="0" err="1" smtClean="0"/>
              <a:t>Crispus</a:t>
            </a:r>
            <a:r>
              <a:rPr lang="en-US" dirty="0" smtClean="0"/>
              <a:t> Attucks.</a:t>
            </a:r>
            <a:endParaRPr lang="en-US" dirty="0"/>
          </a:p>
        </p:txBody>
      </p:sp>
      <p:pic>
        <p:nvPicPr>
          <p:cNvPr id="5" name="Content Placeholder 4"/>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5096065" y="1524000"/>
            <a:ext cx="4047935" cy="4648200"/>
          </a:xfrm>
        </p:spPr>
      </p:pic>
    </p:spTree>
    <p:extLst>
      <p:ext uri="{BB962C8B-B14F-4D97-AF65-F5344CB8AC3E}">
        <p14:creationId xmlns:p14="http://schemas.microsoft.com/office/powerpoint/2010/main" val="385990701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Boston Tea Party</a:t>
            </a:r>
            <a:endParaRPr lang="en-US" dirty="0"/>
          </a:p>
        </p:txBody>
      </p:sp>
      <p:pic>
        <p:nvPicPr>
          <p:cNvPr id="5" name="Content Placeholder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371600" y="1371600"/>
            <a:ext cx="7467600" cy="3200400"/>
          </a:xfrm>
        </p:spPr>
      </p:pic>
      <p:sp>
        <p:nvSpPr>
          <p:cNvPr id="6" name="Rounded Rectangle 5"/>
          <p:cNvSpPr/>
          <p:nvPr/>
        </p:nvSpPr>
        <p:spPr>
          <a:xfrm>
            <a:off x="1371600" y="4724400"/>
            <a:ext cx="7543800" cy="1905000"/>
          </a:xfrm>
          <a:prstGeom prst="roundRect">
            <a:avLst/>
          </a:prstGeom>
        </p:spPr>
        <p:style>
          <a:lnRef idx="2">
            <a:schemeClr val="dk1"/>
          </a:lnRef>
          <a:fillRef idx="1">
            <a:schemeClr val="lt1"/>
          </a:fillRef>
          <a:effectRef idx="0">
            <a:schemeClr val="dk1"/>
          </a:effectRef>
          <a:fontRef idx="minor">
            <a:schemeClr val="dk1"/>
          </a:fontRef>
        </p:style>
        <p:txBody>
          <a:bodyPr rtlCol="0" anchor="ctr"/>
          <a:lstStyle/>
          <a:p>
            <a:r>
              <a:rPr lang="en-US" dirty="0" smtClean="0"/>
              <a:t>Americans protested the Tea Act of 1773 by refusing to allow the ship’s cargo to be unloaded at Boston Harbor.  Angered that a small tax on tea had been included by the act – which had actually </a:t>
            </a:r>
            <a:r>
              <a:rPr lang="en-US" i="1" u="sng" dirty="0" smtClean="0"/>
              <a:t>lowered</a:t>
            </a:r>
            <a:r>
              <a:rPr lang="en-US" dirty="0" smtClean="0"/>
              <a:t> the cost of tea – American patriots like the Sons of Liberty dressed themselves up as Mohawk Indians and threw over 340 chests of tea into Boston Harbor.  Outraged, the British responded with the oppressive Intolerable Acts. </a:t>
            </a:r>
            <a:endParaRPr lang="en-US" dirty="0"/>
          </a:p>
        </p:txBody>
      </p:sp>
    </p:spTree>
    <p:extLst>
      <p:ext uri="{BB962C8B-B14F-4D97-AF65-F5344CB8AC3E}">
        <p14:creationId xmlns:p14="http://schemas.microsoft.com/office/powerpoint/2010/main" val="47937405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35608" y="76200"/>
            <a:ext cx="7498080" cy="914400"/>
          </a:xfrm>
        </p:spPr>
        <p:txBody>
          <a:bodyPr>
            <a:normAutofit/>
          </a:bodyPr>
          <a:lstStyle/>
          <a:p>
            <a:r>
              <a:rPr lang="en-US" dirty="0" smtClean="0"/>
              <a:t>The First Continental Congress</a:t>
            </a:r>
            <a:endParaRPr lang="en-US" dirty="0"/>
          </a:p>
        </p:txBody>
      </p:sp>
      <p:sp>
        <p:nvSpPr>
          <p:cNvPr id="4" name="Content Placeholder 3"/>
          <p:cNvSpPr>
            <a:spLocks noGrp="1"/>
          </p:cNvSpPr>
          <p:nvPr>
            <p:ph sz="half" idx="1"/>
          </p:nvPr>
        </p:nvSpPr>
        <p:spPr>
          <a:xfrm>
            <a:off x="1066800" y="1143000"/>
            <a:ext cx="4114800" cy="5562600"/>
          </a:xfrm>
        </p:spPr>
        <p:txBody>
          <a:bodyPr>
            <a:normAutofit fontScale="85000" lnSpcReduction="20000"/>
          </a:bodyPr>
          <a:lstStyle/>
          <a:p>
            <a:pPr marL="82296" indent="0">
              <a:buNone/>
            </a:pPr>
            <a:r>
              <a:rPr lang="en-US" dirty="0" smtClean="0"/>
              <a:t>Including representatives of all the colonies save Georgia, this body passed a number of </a:t>
            </a:r>
            <a:r>
              <a:rPr lang="en-US" i="1" dirty="0" smtClean="0">
                <a:solidFill>
                  <a:schemeClr val="tx2">
                    <a:lumMod val="75000"/>
                  </a:schemeClr>
                </a:solidFill>
                <a:effectLst>
                  <a:outerShdw blurRad="38100" dist="38100" dir="2700000" algn="tl">
                    <a:srgbClr val="000000">
                      <a:alpha val="43137"/>
                    </a:srgbClr>
                  </a:outerShdw>
                </a:effectLst>
              </a:rPr>
              <a:t>resolutions condemning the right of the Parliament to tax American colonists</a:t>
            </a:r>
            <a:r>
              <a:rPr lang="en-US" dirty="0" smtClean="0"/>
              <a:t>.  The Congress was borderline treasonous to begin with, and when it passed both the </a:t>
            </a:r>
            <a:r>
              <a:rPr lang="en-US" i="1" dirty="0" smtClean="0">
                <a:solidFill>
                  <a:schemeClr val="tx2">
                    <a:lumMod val="75000"/>
                  </a:schemeClr>
                </a:solidFill>
                <a:effectLst>
                  <a:outerShdw blurRad="38100" dist="38100" dir="2700000" algn="tl">
                    <a:srgbClr val="000000">
                      <a:alpha val="43137"/>
                    </a:srgbClr>
                  </a:outerShdw>
                </a:effectLst>
              </a:rPr>
              <a:t>Declaration of Rights and Grievances </a:t>
            </a:r>
            <a:r>
              <a:rPr lang="en-US" dirty="0" smtClean="0"/>
              <a:t>– protesting “taxation without representation” and the </a:t>
            </a:r>
            <a:r>
              <a:rPr lang="en-US" i="1" u="sng" dirty="0" smtClean="0">
                <a:solidFill>
                  <a:schemeClr val="tx2">
                    <a:lumMod val="75000"/>
                  </a:schemeClr>
                </a:solidFill>
                <a:effectLst>
                  <a:outerShdw blurRad="38100" dist="38100" dir="2700000" algn="tl">
                    <a:srgbClr val="000000">
                      <a:alpha val="43137"/>
                    </a:srgbClr>
                  </a:outerShdw>
                </a:effectLst>
              </a:rPr>
              <a:t>Suffolk Resolves</a:t>
            </a:r>
            <a:r>
              <a:rPr lang="en-US" i="1" dirty="0" smtClean="0"/>
              <a:t> </a:t>
            </a:r>
            <a:r>
              <a:rPr lang="en-US" dirty="0" smtClean="0"/>
              <a:t>– which encouraged Americans to take up arms to defend themselves, it began to encourage the Revolutionary War.</a:t>
            </a:r>
            <a:endParaRPr lang="en-US" dirty="0"/>
          </a:p>
        </p:txBody>
      </p:sp>
      <p:pic>
        <p:nvPicPr>
          <p:cNvPr id="6" name="Content Placeholder 5"/>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5362575" y="1428750"/>
            <a:ext cx="3448050" cy="4762500"/>
          </a:xfrm>
        </p:spPr>
      </p:pic>
    </p:spTree>
    <p:extLst>
      <p:ext uri="{BB962C8B-B14F-4D97-AF65-F5344CB8AC3E}">
        <p14:creationId xmlns:p14="http://schemas.microsoft.com/office/powerpoint/2010/main" val="126373085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400" dirty="0" smtClean="0"/>
              <a:t>The Shot Heard ‘Round the World was fired at the Battle of Lexington and Concord immediately followed.  The American Revolution thus began in April of 1775.</a:t>
            </a:r>
            <a:endParaRPr lang="en-US" sz="2400" dirty="0"/>
          </a:p>
        </p:txBody>
      </p:sp>
      <p:pic>
        <p:nvPicPr>
          <p:cNvPr id="6" name="Content Placeholder 5"/>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447800" y="1676400"/>
            <a:ext cx="7249098" cy="4800600"/>
          </a:xfrm>
        </p:spPr>
      </p:pic>
    </p:spTree>
    <p:extLst>
      <p:ext uri="{BB962C8B-B14F-4D97-AF65-F5344CB8AC3E}">
        <p14:creationId xmlns:p14="http://schemas.microsoft.com/office/powerpoint/2010/main" val="295347163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American Political Philosophy</a:t>
            </a:r>
            <a:endParaRPr lang="en-US" dirty="0"/>
          </a:p>
        </p:txBody>
      </p:sp>
      <p:sp>
        <p:nvSpPr>
          <p:cNvPr id="4" name="Content Placeholder 3"/>
          <p:cNvSpPr>
            <a:spLocks noGrp="1"/>
          </p:cNvSpPr>
          <p:nvPr>
            <p:ph sz="half" idx="1"/>
          </p:nvPr>
        </p:nvSpPr>
        <p:spPr>
          <a:xfrm>
            <a:off x="1066800" y="1524000"/>
            <a:ext cx="4026408" cy="4953000"/>
          </a:xfrm>
        </p:spPr>
        <p:txBody>
          <a:bodyPr>
            <a:normAutofit fontScale="92500" lnSpcReduction="10000"/>
          </a:bodyPr>
          <a:lstStyle/>
          <a:p>
            <a:pPr marL="82296" indent="0">
              <a:buNone/>
            </a:pPr>
            <a:r>
              <a:rPr lang="en-US" dirty="0" smtClean="0"/>
              <a:t>John Locke was the most influential political philosopher of the period of the American Revolution.  He believed in the idea that people had created a </a:t>
            </a:r>
            <a:r>
              <a:rPr lang="en-US" i="1" u="sng" dirty="0" smtClean="0"/>
              <a:t>“social contract”</a:t>
            </a:r>
            <a:r>
              <a:rPr lang="en-US" dirty="0" smtClean="0"/>
              <a:t> with their governments.  The governments duty was to protect the natural rights of it’s people.  In return, the people gave their </a:t>
            </a:r>
            <a:r>
              <a:rPr lang="en-US" i="1" u="sng" dirty="0" smtClean="0"/>
              <a:t>consent</a:t>
            </a:r>
            <a:r>
              <a:rPr lang="en-US" dirty="0" smtClean="0"/>
              <a:t> to be governed. </a:t>
            </a:r>
            <a:endParaRPr lang="en-US" dirty="0"/>
          </a:p>
        </p:txBody>
      </p:sp>
      <p:pic>
        <p:nvPicPr>
          <p:cNvPr id="6" name="Content Placeholder 5"/>
          <p:cNvPicPr>
            <a:picLocks noGrp="1" noChangeAspect="1"/>
          </p:cNvPicPr>
          <p:nvPr>
            <p:ph sz="half" idx="2"/>
          </p:nvPr>
        </p:nvPicPr>
        <p:blipFill>
          <a:blip r:embed="rId2" cstate="print">
            <a:extLst>
              <a:ext uri="{28A0092B-C50C-407E-A947-70E740481C1C}">
                <a14:useLocalDpi xmlns:a14="http://schemas.microsoft.com/office/drawing/2010/main" val="0"/>
              </a:ext>
            </a:extLst>
          </a:blip>
          <a:stretch>
            <a:fillRect/>
          </a:stretch>
        </p:blipFill>
        <p:spPr>
          <a:xfrm>
            <a:off x="5257800" y="1471714"/>
            <a:ext cx="3465711" cy="4471885"/>
          </a:xfrm>
        </p:spPr>
      </p:pic>
    </p:spTree>
    <p:extLst>
      <p:ext uri="{BB962C8B-B14F-4D97-AF65-F5344CB8AC3E}">
        <p14:creationId xmlns:p14="http://schemas.microsoft.com/office/powerpoint/2010/main" val="375731394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35608" y="76200"/>
            <a:ext cx="7498080" cy="914400"/>
          </a:xfrm>
        </p:spPr>
        <p:txBody>
          <a:bodyPr>
            <a:normAutofit/>
          </a:bodyPr>
          <a:lstStyle/>
          <a:p>
            <a:r>
              <a:rPr lang="en-US" dirty="0" smtClean="0"/>
              <a:t>Patriots, Loyalists, and Neutrals</a:t>
            </a:r>
            <a:endParaRPr lang="en-US" dirty="0"/>
          </a:p>
        </p:txBody>
      </p:sp>
      <p:sp>
        <p:nvSpPr>
          <p:cNvPr id="3" name="Content Placeholder 2"/>
          <p:cNvSpPr>
            <a:spLocks noGrp="1"/>
          </p:cNvSpPr>
          <p:nvPr>
            <p:ph idx="1"/>
          </p:nvPr>
        </p:nvSpPr>
        <p:spPr>
          <a:xfrm>
            <a:off x="1066800" y="1143000"/>
            <a:ext cx="8077200" cy="5943600"/>
          </a:xfrm>
        </p:spPr>
        <p:txBody>
          <a:bodyPr>
            <a:normAutofit fontScale="77500" lnSpcReduction="20000"/>
          </a:bodyPr>
          <a:lstStyle/>
          <a:p>
            <a:pPr marL="82296" indent="0">
              <a:buNone/>
            </a:pPr>
            <a:r>
              <a:rPr lang="en-US" dirty="0" smtClean="0"/>
              <a:t>During the American Revolution, not everyone supported the Patriot cause.</a:t>
            </a:r>
          </a:p>
          <a:p>
            <a:pPr marL="596646" indent="-514350">
              <a:buFont typeface="+mj-lt"/>
              <a:buAutoNum type="arabicPeriod"/>
            </a:pPr>
            <a:r>
              <a:rPr lang="en-US" dirty="0" smtClean="0"/>
              <a:t>About one-third of Americans were pro-Independence </a:t>
            </a:r>
            <a:r>
              <a:rPr lang="en-US" u="sng" dirty="0" smtClean="0">
                <a:solidFill>
                  <a:schemeClr val="tx2">
                    <a:lumMod val="75000"/>
                  </a:schemeClr>
                </a:solidFill>
                <a:effectLst>
                  <a:outerShdw blurRad="38100" dist="38100" dir="2700000" algn="tl">
                    <a:srgbClr val="000000">
                      <a:alpha val="43137"/>
                    </a:srgbClr>
                  </a:outerShdw>
                </a:effectLst>
              </a:rPr>
              <a:t>Patriots</a:t>
            </a:r>
            <a:r>
              <a:rPr lang="en-US" dirty="0" smtClean="0"/>
              <a:t> and supported the Continental Army.  John Locke’s ideas had inspired men like Thomas Paine, Patrick Henry, and George Washington.</a:t>
            </a:r>
          </a:p>
          <a:p>
            <a:pPr marL="596646" indent="-514350">
              <a:buFont typeface="+mj-lt"/>
              <a:buAutoNum type="arabicPeriod"/>
            </a:pPr>
            <a:r>
              <a:rPr lang="en-US" dirty="0" smtClean="0"/>
              <a:t>About one-third of Americans were </a:t>
            </a:r>
            <a:r>
              <a:rPr lang="en-US" u="sng" dirty="0" smtClean="0">
                <a:solidFill>
                  <a:schemeClr val="tx2">
                    <a:lumMod val="75000"/>
                  </a:schemeClr>
                </a:solidFill>
                <a:effectLst>
                  <a:outerShdw blurRad="38100" dist="38100" dir="2700000" algn="tl">
                    <a:srgbClr val="000000">
                      <a:alpha val="43137"/>
                    </a:srgbClr>
                  </a:outerShdw>
                </a:effectLst>
              </a:rPr>
              <a:t>Loyalists</a:t>
            </a:r>
            <a:r>
              <a:rPr lang="en-US" dirty="0" smtClean="0"/>
              <a:t>, or </a:t>
            </a:r>
            <a:r>
              <a:rPr lang="en-US" u="sng" dirty="0" smtClean="0">
                <a:solidFill>
                  <a:schemeClr val="tx2">
                    <a:lumMod val="75000"/>
                  </a:schemeClr>
                </a:solidFill>
                <a:effectLst>
                  <a:outerShdw blurRad="38100" dist="38100" dir="2700000" algn="tl">
                    <a:srgbClr val="000000">
                      <a:alpha val="43137"/>
                    </a:srgbClr>
                  </a:outerShdw>
                </a:effectLst>
              </a:rPr>
              <a:t>Tories</a:t>
            </a:r>
            <a:r>
              <a:rPr lang="en-US" dirty="0" smtClean="0"/>
              <a:t>, who supported England and felt that taxes were pretty much reasonable to protect the colonies. </a:t>
            </a:r>
          </a:p>
          <a:p>
            <a:pPr marL="596646" indent="-514350">
              <a:buFont typeface="+mj-lt"/>
              <a:buAutoNum type="arabicPeriod"/>
            </a:pPr>
            <a:r>
              <a:rPr lang="en-US" dirty="0" smtClean="0"/>
              <a:t>About one-third of Americans were </a:t>
            </a:r>
            <a:r>
              <a:rPr lang="en-US" u="sng" dirty="0" smtClean="0">
                <a:solidFill>
                  <a:schemeClr val="tx2">
                    <a:lumMod val="75000"/>
                  </a:schemeClr>
                </a:solidFill>
                <a:effectLst>
                  <a:outerShdw blurRad="38100" dist="38100" dir="2700000" algn="tl">
                    <a:srgbClr val="000000">
                      <a:alpha val="43137"/>
                    </a:srgbClr>
                  </a:outerShdw>
                </a:effectLst>
              </a:rPr>
              <a:t>neutral</a:t>
            </a:r>
            <a:r>
              <a:rPr lang="en-US" dirty="0" smtClean="0"/>
              <a:t>, and just hoped to survive the war without losing their lives or their property!</a:t>
            </a:r>
          </a:p>
          <a:p>
            <a:pPr marL="82296" indent="0">
              <a:buNone/>
            </a:pPr>
            <a:r>
              <a:rPr lang="en-US" dirty="0" smtClean="0"/>
              <a:t>The Redcoats soon discovered, however, that they had very little popular support in the American colonies.  Even the Tories were sort of lukewarm supporters at best.</a:t>
            </a:r>
            <a:endParaRPr lang="en-US" dirty="0"/>
          </a:p>
        </p:txBody>
      </p:sp>
    </p:spTree>
    <p:extLst>
      <p:ext uri="{BB962C8B-B14F-4D97-AF65-F5344CB8AC3E}">
        <p14:creationId xmlns:p14="http://schemas.microsoft.com/office/powerpoint/2010/main" val="322063857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George Washington led the Continental Army to Victory…</a:t>
            </a:r>
            <a:endParaRPr lang="en-US" dirty="0"/>
          </a:p>
        </p:txBody>
      </p:sp>
      <p:pic>
        <p:nvPicPr>
          <p:cNvPr id="4" name="Content Placeholder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1524000" y="1524000"/>
            <a:ext cx="7315200" cy="3755136"/>
          </a:xfrm>
        </p:spPr>
      </p:pic>
      <p:sp>
        <p:nvSpPr>
          <p:cNvPr id="5" name="Rounded Rectangle 4"/>
          <p:cNvSpPr/>
          <p:nvPr/>
        </p:nvSpPr>
        <p:spPr>
          <a:xfrm>
            <a:off x="1371600" y="5334000"/>
            <a:ext cx="7543800" cy="1295400"/>
          </a:xfrm>
          <a:prstGeom prst="roundRect">
            <a:avLst/>
          </a:prstGeom>
        </p:spPr>
        <p:style>
          <a:lnRef idx="2">
            <a:schemeClr val="dk1"/>
          </a:lnRef>
          <a:fillRef idx="1">
            <a:schemeClr val="lt1"/>
          </a:fillRef>
          <a:effectRef idx="0">
            <a:schemeClr val="dk1"/>
          </a:effectRef>
          <a:fontRef idx="minor">
            <a:schemeClr val="dk1"/>
          </a:fontRef>
        </p:style>
        <p:txBody>
          <a:bodyPr rtlCol="0" anchor="ctr"/>
          <a:lstStyle/>
          <a:p>
            <a:r>
              <a:rPr lang="en-US" sz="1600" dirty="0" smtClean="0"/>
              <a:t>Americans greatest advantage over the British may have been George Washington, who realized from the outset that he need not defeat the English to win the war.  He must instead maintain his Continental Army, and prevent its destruction.  On more than one occasion, his leadership saved the Continental Army.  The Battle of Trenton, for example, or the manner in which he led his men to survive the brutal winter at Valley Forge. </a:t>
            </a:r>
            <a:endParaRPr lang="en-US" sz="1600" dirty="0"/>
          </a:p>
        </p:txBody>
      </p:sp>
    </p:spTree>
    <p:extLst>
      <p:ext uri="{BB962C8B-B14F-4D97-AF65-F5344CB8AC3E}">
        <p14:creationId xmlns:p14="http://schemas.microsoft.com/office/powerpoint/2010/main" val="415108769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Treaty of Alliance 1778</a:t>
            </a:r>
            <a:endParaRPr lang="en-US" dirty="0"/>
          </a:p>
        </p:txBody>
      </p:sp>
      <p:sp>
        <p:nvSpPr>
          <p:cNvPr id="4" name="Content Placeholder 3"/>
          <p:cNvSpPr>
            <a:spLocks noGrp="1"/>
          </p:cNvSpPr>
          <p:nvPr>
            <p:ph sz="half" idx="1"/>
          </p:nvPr>
        </p:nvSpPr>
        <p:spPr>
          <a:xfrm>
            <a:off x="1219200" y="1524000"/>
            <a:ext cx="3874008" cy="4953000"/>
          </a:xfrm>
        </p:spPr>
        <p:txBody>
          <a:bodyPr>
            <a:normAutofit fontScale="77500" lnSpcReduction="20000"/>
          </a:bodyPr>
          <a:lstStyle/>
          <a:p>
            <a:pPr marL="82296" indent="0">
              <a:buNone/>
            </a:pPr>
            <a:r>
              <a:rPr lang="en-US" dirty="0" smtClean="0"/>
              <a:t>In 1777, General Horatio Gates won a great victory over General John Burgoyne’s men at Saratoga, in New York.  The battle in itself, however, was less important than the treaty which it made possible.  After the victory at Saratoga, the French were convinced (by diplomat Benjamin Franklin) that they should support Americans in the War for Independence.  In 1778, the Treaty of Alliance was signed and Americans had a military ally with whom we could fight the British.  Spain and Holland also loaned us money!</a:t>
            </a:r>
            <a:endParaRPr lang="en-US" dirty="0"/>
          </a:p>
        </p:txBody>
      </p:sp>
      <p:pic>
        <p:nvPicPr>
          <p:cNvPr id="6" name="Content Placeholder 5"/>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5257800" y="1684713"/>
            <a:ext cx="3657600" cy="2423160"/>
          </a:xfrm>
        </p:spPr>
      </p:pic>
      <p:sp>
        <p:nvSpPr>
          <p:cNvPr id="7" name="Rounded Rectangle 6"/>
          <p:cNvSpPr/>
          <p:nvPr/>
        </p:nvSpPr>
        <p:spPr>
          <a:xfrm>
            <a:off x="5257800" y="4149436"/>
            <a:ext cx="3733800" cy="2057400"/>
          </a:xfrm>
          <a:prstGeom prst="roundRect">
            <a:avLst/>
          </a:prstGeom>
        </p:spPr>
        <p:style>
          <a:lnRef idx="2">
            <a:schemeClr val="dk1"/>
          </a:lnRef>
          <a:fillRef idx="1">
            <a:schemeClr val="lt1"/>
          </a:fillRef>
          <a:effectRef idx="0">
            <a:schemeClr val="dk1"/>
          </a:effectRef>
          <a:fontRef idx="minor">
            <a:schemeClr val="dk1"/>
          </a:fontRef>
        </p:style>
        <p:txBody>
          <a:bodyPr rtlCol="0" anchor="ctr"/>
          <a:lstStyle/>
          <a:p>
            <a:r>
              <a:rPr lang="en-US" dirty="0" smtClean="0"/>
              <a:t>The Battle of Saratoga was a turning point in the Revolutionary War.  After the battle, Benjamin Franklin was able to convince the French to support Americans in the Revolutionary War.  With French aid,  Americans would win the war.</a:t>
            </a:r>
            <a:endParaRPr lang="en-US" dirty="0"/>
          </a:p>
        </p:txBody>
      </p:sp>
    </p:spTree>
    <p:extLst>
      <p:ext uri="{BB962C8B-B14F-4D97-AF65-F5344CB8AC3E}">
        <p14:creationId xmlns:p14="http://schemas.microsoft.com/office/powerpoint/2010/main" val="333681316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Battle of Yorktown, 1781</a:t>
            </a:r>
            <a:endParaRPr lang="en-US" dirty="0"/>
          </a:p>
        </p:txBody>
      </p:sp>
      <p:sp>
        <p:nvSpPr>
          <p:cNvPr id="3" name="Content Placeholder 2"/>
          <p:cNvSpPr>
            <a:spLocks noGrp="1"/>
          </p:cNvSpPr>
          <p:nvPr>
            <p:ph sz="half" idx="1"/>
          </p:nvPr>
        </p:nvSpPr>
        <p:spPr>
          <a:xfrm>
            <a:off x="1143000" y="1524000"/>
            <a:ext cx="3950208" cy="4953000"/>
          </a:xfrm>
        </p:spPr>
        <p:txBody>
          <a:bodyPr>
            <a:normAutofit fontScale="77500" lnSpcReduction="20000"/>
          </a:bodyPr>
          <a:lstStyle/>
          <a:p>
            <a:pPr marL="82296" indent="0">
              <a:buNone/>
            </a:pPr>
            <a:r>
              <a:rPr lang="en-US" dirty="0" smtClean="0"/>
              <a:t>At the Battle of Yorktown, the Continental Army sieged General Charles Cornwallis and forced him to surrender.  Our French allies helped us very much in this regard.  Marquis de Lafayette acted as an aide-de-camp for Washington; Rochambeau helped to organize an orderly siege of the enemy lines; and Admiral de Grasse commanded the French fleet at the mouth of the Chesapeake Bay, preventing the escape of Cornwallis’ soldiers.   Victory was ours!</a:t>
            </a:r>
            <a:endParaRPr lang="en-US" dirty="0"/>
          </a:p>
        </p:txBody>
      </p:sp>
      <p:pic>
        <p:nvPicPr>
          <p:cNvPr id="5" name="Content Placeholder 4"/>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5181600" y="1676400"/>
            <a:ext cx="3657600" cy="2409444"/>
          </a:xfrm>
        </p:spPr>
      </p:pic>
      <p:sp>
        <p:nvSpPr>
          <p:cNvPr id="6" name="Rounded Rectangle 5"/>
          <p:cNvSpPr/>
          <p:nvPr/>
        </p:nvSpPr>
        <p:spPr>
          <a:xfrm>
            <a:off x="5181600" y="4114800"/>
            <a:ext cx="3657600" cy="2362200"/>
          </a:xfrm>
          <a:prstGeom prst="roundRect">
            <a:avLst/>
          </a:prstGeom>
        </p:spPr>
        <p:style>
          <a:lnRef idx="2">
            <a:schemeClr val="dk1"/>
          </a:lnRef>
          <a:fillRef idx="1">
            <a:schemeClr val="lt1"/>
          </a:fillRef>
          <a:effectRef idx="0">
            <a:schemeClr val="dk1"/>
          </a:effectRef>
          <a:fontRef idx="minor">
            <a:schemeClr val="dk1"/>
          </a:fontRef>
        </p:style>
        <p:txBody>
          <a:bodyPr rtlCol="0" anchor="ctr"/>
          <a:lstStyle/>
          <a:p>
            <a:r>
              <a:rPr lang="en-US" dirty="0" smtClean="0"/>
              <a:t>George Washington accepted the surrender of Cornwallis after the Battle of Yorktown.  Although skirmishing would continue in many areas for years, this effectively ended the war with England.  In 1783, the Treaty of Paris would officially end the war.</a:t>
            </a:r>
            <a:endParaRPr lang="en-US" dirty="0"/>
          </a:p>
        </p:txBody>
      </p:sp>
    </p:spTree>
    <p:extLst>
      <p:ext uri="{BB962C8B-B14F-4D97-AF65-F5344CB8AC3E}">
        <p14:creationId xmlns:p14="http://schemas.microsoft.com/office/powerpoint/2010/main" val="282271762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1447800" y="274638"/>
            <a:ext cx="7696200" cy="1143000"/>
          </a:xfrm>
        </p:spPr>
        <p:txBody>
          <a:bodyPr>
            <a:noAutofit/>
          </a:bodyPr>
          <a:lstStyle/>
          <a:p>
            <a:r>
              <a:rPr lang="en-US" sz="3600" dirty="0" smtClean="0"/>
              <a:t>John Locke’s Philosophy Influenced Jefferson’s </a:t>
            </a:r>
            <a:r>
              <a:rPr lang="en-US" sz="3600" i="1" dirty="0" smtClean="0"/>
              <a:t>Declaration of Independence</a:t>
            </a:r>
            <a:endParaRPr lang="en-US" sz="3600" i="1" dirty="0"/>
          </a:p>
        </p:txBody>
      </p:sp>
      <p:sp>
        <p:nvSpPr>
          <p:cNvPr id="6" name="Content Placeholder 5"/>
          <p:cNvSpPr>
            <a:spLocks noGrp="1"/>
          </p:cNvSpPr>
          <p:nvPr>
            <p:ph idx="1"/>
          </p:nvPr>
        </p:nvSpPr>
        <p:spPr/>
        <p:txBody>
          <a:bodyPr>
            <a:normAutofit fontScale="85000" lnSpcReduction="10000"/>
          </a:bodyPr>
          <a:lstStyle/>
          <a:p>
            <a:pPr marL="596646" indent="-514350">
              <a:buAutoNum type="arabicPeriod"/>
            </a:pPr>
            <a:r>
              <a:rPr lang="en-US" dirty="0" smtClean="0"/>
              <a:t>Locke argued that the government could not infringe upon inalienable rights to life, liberty, and their own property. </a:t>
            </a:r>
            <a:r>
              <a:rPr lang="en-US" dirty="0" smtClean="0">
                <a:solidFill>
                  <a:schemeClr val="tx2">
                    <a:lumMod val="50000"/>
                  </a:schemeClr>
                </a:solidFill>
              </a:rPr>
              <a:t>*</a:t>
            </a:r>
          </a:p>
          <a:p>
            <a:pPr marL="596646" indent="-514350">
              <a:buAutoNum type="arabicPeriod"/>
            </a:pPr>
            <a:r>
              <a:rPr lang="en-US" dirty="0" smtClean="0"/>
              <a:t>He said that the people who are governed have consented to a “social contract” with the government – each party has responsibilities. </a:t>
            </a:r>
            <a:r>
              <a:rPr lang="en-US" dirty="0" smtClean="0">
                <a:solidFill>
                  <a:schemeClr val="tx2">
                    <a:lumMod val="50000"/>
                  </a:schemeClr>
                </a:solidFill>
              </a:rPr>
              <a:t>*</a:t>
            </a:r>
          </a:p>
          <a:p>
            <a:pPr marL="596646" indent="-514350">
              <a:buAutoNum type="arabicPeriod"/>
            </a:pPr>
            <a:r>
              <a:rPr lang="en-US" dirty="0" smtClean="0"/>
              <a:t>He argues that the consent of the governed must be given by the people.</a:t>
            </a:r>
            <a:r>
              <a:rPr lang="en-US" dirty="0" smtClean="0">
                <a:solidFill>
                  <a:schemeClr val="tx2">
                    <a:lumMod val="50000"/>
                  </a:schemeClr>
                </a:solidFill>
              </a:rPr>
              <a:t>*</a:t>
            </a:r>
          </a:p>
          <a:p>
            <a:pPr marL="596646" indent="-514350">
              <a:buAutoNum type="arabicPeriod"/>
            </a:pPr>
            <a:r>
              <a:rPr lang="en-US" dirty="0" smtClean="0"/>
              <a:t>And he stated that when the government violates the rights of the people, the people have the right to alter or abolish the government.</a:t>
            </a:r>
            <a:r>
              <a:rPr lang="en-US" dirty="0" smtClean="0">
                <a:solidFill>
                  <a:schemeClr val="tx2">
                    <a:lumMod val="50000"/>
                  </a:schemeClr>
                </a:solidFill>
              </a:rPr>
              <a:t>* </a:t>
            </a:r>
            <a:endParaRPr lang="en-US" dirty="0">
              <a:solidFill>
                <a:schemeClr val="tx2">
                  <a:lumMod val="50000"/>
                </a:schemeClr>
              </a:solidFill>
            </a:endParaRPr>
          </a:p>
        </p:txBody>
      </p:sp>
      <p:sp>
        <p:nvSpPr>
          <p:cNvPr id="7" name="Rounded Rectangle 6"/>
          <p:cNvSpPr/>
          <p:nvPr/>
        </p:nvSpPr>
        <p:spPr>
          <a:xfrm>
            <a:off x="1143000" y="6324600"/>
            <a:ext cx="7772400" cy="381000"/>
          </a:xfrm>
          <a:prstGeom prst="roundRect">
            <a:avLst/>
          </a:prstGeom>
        </p:spPr>
        <p:style>
          <a:lnRef idx="2">
            <a:schemeClr val="dk1"/>
          </a:lnRef>
          <a:fillRef idx="1">
            <a:schemeClr val="lt1"/>
          </a:fillRef>
          <a:effectRef idx="0">
            <a:schemeClr val="dk1"/>
          </a:effectRef>
          <a:fontRef idx="minor">
            <a:schemeClr val="dk1"/>
          </a:fontRef>
        </p:style>
        <p:txBody>
          <a:bodyPr rtlCol="0" anchor="ctr"/>
          <a:lstStyle/>
          <a:p>
            <a:r>
              <a:rPr lang="en-US" dirty="0" smtClean="0">
                <a:solidFill>
                  <a:schemeClr val="tx2">
                    <a:lumMod val="50000"/>
                  </a:schemeClr>
                </a:solidFill>
              </a:rPr>
              <a:t>* Jefferson included all of these point in the Declaration of Independence in 1776.</a:t>
            </a:r>
            <a:endParaRPr lang="en-US" dirty="0">
              <a:solidFill>
                <a:schemeClr val="tx2">
                  <a:lumMod val="50000"/>
                </a:schemeClr>
              </a:solidFill>
            </a:endParaRPr>
          </a:p>
        </p:txBody>
      </p:sp>
    </p:spTree>
    <p:extLst>
      <p:ext uri="{BB962C8B-B14F-4D97-AF65-F5344CB8AC3E}">
        <p14:creationId xmlns:p14="http://schemas.microsoft.com/office/powerpoint/2010/main" val="134127922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066800" y="274320"/>
            <a:ext cx="8077200" cy="1143000"/>
          </a:xfrm>
        </p:spPr>
        <p:txBody>
          <a:bodyPr>
            <a:noAutofit/>
          </a:bodyPr>
          <a:lstStyle/>
          <a:p>
            <a:r>
              <a:rPr lang="en-US" sz="3200" dirty="0" smtClean="0"/>
              <a:t>Thomas Paine’s </a:t>
            </a:r>
            <a:r>
              <a:rPr lang="en-US" sz="3200" i="1" u="sng" dirty="0" smtClean="0"/>
              <a:t>Common Sense </a:t>
            </a:r>
            <a:r>
              <a:rPr lang="en-US" sz="3200" dirty="0" smtClean="0"/>
              <a:t>Encouraged Americans to Declare Independence.</a:t>
            </a:r>
            <a:endParaRPr lang="en-US" sz="3200" dirty="0"/>
          </a:p>
        </p:txBody>
      </p:sp>
      <p:sp>
        <p:nvSpPr>
          <p:cNvPr id="5" name="Content Placeholder 4"/>
          <p:cNvSpPr>
            <a:spLocks noGrp="1"/>
          </p:cNvSpPr>
          <p:nvPr>
            <p:ph sz="half" idx="1"/>
          </p:nvPr>
        </p:nvSpPr>
        <p:spPr>
          <a:xfrm>
            <a:off x="1143000" y="1524000"/>
            <a:ext cx="3950208" cy="4953000"/>
          </a:xfrm>
        </p:spPr>
        <p:txBody>
          <a:bodyPr>
            <a:normAutofit fontScale="92500" lnSpcReduction="20000"/>
          </a:bodyPr>
          <a:lstStyle/>
          <a:p>
            <a:pPr marL="82296" indent="0">
              <a:buNone/>
            </a:pPr>
            <a:r>
              <a:rPr lang="en-US" dirty="0" smtClean="0"/>
              <a:t>In his pamphlet </a:t>
            </a:r>
            <a:r>
              <a:rPr lang="en-US" i="1" u="sng" dirty="0" smtClean="0"/>
              <a:t>Common Sense</a:t>
            </a:r>
            <a:r>
              <a:rPr lang="en-US" dirty="0" smtClean="0"/>
              <a:t>, Thomas Paine used enlightenment thought in order to argue that Americans must declare independence from the English.  He argued that it was absurd for an island to rule over a continent.  He also advised that just as every son leaves his mother’s home eventually, the time had come for Americans to leave the orbit of Mother England. </a:t>
            </a:r>
            <a:endParaRPr lang="en-US" dirty="0"/>
          </a:p>
        </p:txBody>
      </p:sp>
      <p:pic>
        <p:nvPicPr>
          <p:cNvPr id="9" name="Content Placeholder 8"/>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5312463" y="1524000"/>
            <a:ext cx="3586374" cy="4664075"/>
          </a:xfrm>
        </p:spPr>
      </p:pic>
    </p:spTree>
    <p:extLst>
      <p:ext uri="{BB962C8B-B14F-4D97-AF65-F5344CB8AC3E}">
        <p14:creationId xmlns:p14="http://schemas.microsoft.com/office/powerpoint/2010/main" val="47185204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791200" y="1981200"/>
            <a:ext cx="3193322" cy="4182802"/>
          </a:xfrm>
          <a:prstGeom prst="rect">
            <a:avLst/>
          </a:prstGeom>
        </p:spPr>
      </p:pic>
      <p:sp>
        <p:nvSpPr>
          <p:cNvPr id="5" name="Title 4"/>
          <p:cNvSpPr>
            <a:spLocks noGrp="1"/>
          </p:cNvSpPr>
          <p:nvPr>
            <p:ph type="title"/>
          </p:nvPr>
        </p:nvSpPr>
        <p:spPr>
          <a:xfrm>
            <a:off x="1219200" y="274638"/>
            <a:ext cx="7696200" cy="1143000"/>
          </a:xfrm>
        </p:spPr>
        <p:txBody>
          <a:bodyPr>
            <a:normAutofit fontScale="90000"/>
          </a:bodyPr>
          <a:lstStyle/>
          <a:p>
            <a:r>
              <a:rPr lang="en-US" dirty="0" smtClean="0"/>
              <a:t>In 1776, Thomas Jefferson wrote </a:t>
            </a:r>
            <a:br>
              <a:rPr lang="en-US" dirty="0" smtClean="0"/>
            </a:br>
            <a:r>
              <a:rPr lang="en-US" i="1" dirty="0" smtClean="0"/>
              <a:t>The Declaration of Independence.</a:t>
            </a:r>
            <a:endParaRPr lang="en-US" dirty="0"/>
          </a:p>
        </p:txBody>
      </p:sp>
      <p:sp>
        <p:nvSpPr>
          <p:cNvPr id="6" name="Content Placeholder 5"/>
          <p:cNvSpPr>
            <a:spLocks noGrp="1"/>
          </p:cNvSpPr>
          <p:nvPr>
            <p:ph idx="1"/>
          </p:nvPr>
        </p:nvSpPr>
        <p:spPr>
          <a:xfrm>
            <a:off x="1207008" y="1524000"/>
            <a:ext cx="4584192" cy="3962400"/>
          </a:xfrm>
        </p:spPr>
        <p:txBody>
          <a:bodyPr>
            <a:normAutofit fontScale="92500"/>
          </a:bodyPr>
          <a:lstStyle/>
          <a:p>
            <a:pPr marL="82296" indent="0">
              <a:buNone/>
            </a:pPr>
            <a:endParaRPr lang="en-US" dirty="0" smtClean="0">
              <a:solidFill>
                <a:schemeClr val="tx2">
                  <a:lumMod val="75000"/>
                </a:schemeClr>
              </a:solidFill>
              <a:latin typeface="Monotype Corsiva" panose="03010101010201010101" pitchFamily="66" charset="0"/>
            </a:endParaRPr>
          </a:p>
          <a:p>
            <a:pPr marL="82296" indent="0">
              <a:buNone/>
            </a:pPr>
            <a:r>
              <a:rPr lang="en-US" dirty="0" smtClean="0">
                <a:latin typeface="Monotype Corsiva" panose="03010101010201010101" pitchFamily="66" charset="0"/>
              </a:rPr>
              <a:t>“We hold these truths to be self-evident: that all men are created equal, that they are endowed by their Creator with certain unalienable rights, that among these are Life, Liberty, and the Pursuit of Happiness.” </a:t>
            </a:r>
            <a:endParaRPr lang="en-US" dirty="0">
              <a:latin typeface="Monotype Corsiva" panose="03010101010201010101" pitchFamily="66" charset="0"/>
            </a:endParaRPr>
          </a:p>
        </p:txBody>
      </p:sp>
    </p:spTree>
    <p:extLst>
      <p:ext uri="{BB962C8B-B14F-4D97-AF65-F5344CB8AC3E}">
        <p14:creationId xmlns:p14="http://schemas.microsoft.com/office/powerpoint/2010/main" val="27405888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i="1" dirty="0" smtClean="0"/>
              <a:t>The Declaration of Independence</a:t>
            </a:r>
            <a:r>
              <a:rPr lang="en-US" dirty="0" smtClean="0"/>
              <a:t>, </a:t>
            </a:r>
            <a:br>
              <a:rPr lang="en-US" dirty="0" smtClean="0"/>
            </a:br>
            <a:r>
              <a:rPr lang="en-US" dirty="0" smtClean="0"/>
              <a:t>by Thomas Jefferson </a:t>
            </a:r>
            <a:endParaRPr lang="en-US" dirty="0"/>
          </a:p>
        </p:txBody>
      </p:sp>
      <p:sp>
        <p:nvSpPr>
          <p:cNvPr id="3" name="Content Placeholder 2"/>
          <p:cNvSpPr>
            <a:spLocks noGrp="1"/>
          </p:cNvSpPr>
          <p:nvPr>
            <p:ph idx="1"/>
          </p:nvPr>
        </p:nvSpPr>
        <p:spPr>
          <a:xfrm>
            <a:off x="1435608" y="1447800"/>
            <a:ext cx="3669792" cy="4800600"/>
          </a:xfrm>
        </p:spPr>
        <p:txBody>
          <a:bodyPr>
            <a:normAutofit/>
          </a:bodyPr>
          <a:lstStyle/>
          <a:p>
            <a:pPr marL="82296" indent="0">
              <a:buNone/>
            </a:pPr>
            <a:endParaRPr lang="en-US" dirty="0"/>
          </a:p>
          <a:p>
            <a:pPr marL="82296" indent="0">
              <a:buNone/>
            </a:pPr>
            <a:r>
              <a:rPr lang="en-US" dirty="0" smtClean="0">
                <a:latin typeface="Monotype Corsiva" panose="03010101010201010101" pitchFamily="66" charset="0"/>
              </a:rPr>
              <a:t>“That to secure these rights, governments are instituted among men, deriving their just powers from the consent of the governed.” </a:t>
            </a:r>
            <a:endParaRPr lang="en-US" dirty="0">
              <a:latin typeface="Monotype Corsiva" panose="03010101010201010101" pitchFamily="66" charset="0"/>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105400" y="1745751"/>
            <a:ext cx="3504082" cy="4589854"/>
          </a:xfrm>
          <a:prstGeom prst="rect">
            <a:avLst/>
          </a:prstGeom>
        </p:spPr>
      </p:pic>
    </p:spTree>
    <p:extLst>
      <p:ext uri="{BB962C8B-B14F-4D97-AF65-F5344CB8AC3E}">
        <p14:creationId xmlns:p14="http://schemas.microsoft.com/office/powerpoint/2010/main" val="217632613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i="1" dirty="0" smtClean="0"/>
              <a:t>The Declaration of Independence</a:t>
            </a:r>
            <a:r>
              <a:rPr lang="en-US" dirty="0" smtClean="0"/>
              <a:t>, </a:t>
            </a:r>
            <a:br>
              <a:rPr lang="en-US" dirty="0" smtClean="0"/>
            </a:br>
            <a:r>
              <a:rPr lang="en-US" dirty="0" smtClean="0"/>
              <a:t>by Thomas Jefferson</a:t>
            </a:r>
            <a:endParaRPr lang="en-US" dirty="0"/>
          </a:p>
        </p:txBody>
      </p:sp>
      <p:sp>
        <p:nvSpPr>
          <p:cNvPr id="3" name="Content Placeholder 2"/>
          <p:cNvSpPr>
            <a:spLocks noGrp="1"/>
          </p:cNvSpPr>
          <p:nvPr>
            <p:ph idx="1"/>
          </p:nvPr>
        </p:nvSpPr>
        <p:spPr>
          <a:xfrm>
            <a:off x="1435608" y="1447800"/>
            <a:ext cx="3974592" cy="4800600"/>
          </a:xfrm>
        </p:spPr>
        <p:txBody>
          <a:bodyPr>
            <a:normAutofit/>
          </a:bodyPr>
          <a:lstStyle/>
          <a:p>
            <a:pPr marL="82296" indent="0">
              <a:buNone/>
            </a:pPr>
            <a:endParaRPr lang="en-US" dirty="0"/>
          </a:p>
          <a:p>
            <a:pPr marL="82296" indent="0">
              <a:buNone/>
            </a:pPr>
            <a:r>
              <a:rPr lang="en-US" dirty="0" smtClean="0">
                <a:latin typeface="Monotype Corsiva" panose="03010101010201010101" pitchFamily="66" charset="0"/>
              </a:rPr>
              <a:t>“That whenever any Form of Government becomes destructive of these ends it is the Right of the People to alter or abolish it, and to institute new Government…”</a:t>
            </a:r>
            <a:endParaRPr lang="en-US" dirty="0">
              <a:latin typeface="Monotype Corsiva" panose="03010101010201010101" pitchFamily="66" charset="0"/>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486399" y="2209800"/>
            <a:ext cx="3199581" cy="4191000"/>
          </a:xfrm>
          <a:prstGeom prst="rect">
            <a:avLst/>
          </a:prstGeom>
        </p:spPr>
      </p:pic>
    </p:spTree>
    <p:extLst>
      <p:ext uri="{BB962C8B-B14F-4D97-AF65-F5344CB8AC3E}">
        <p14:creationId xmlns:p14="http://schemas.microsoft.com/office/powerpoint/2010/main" val="220464897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The Declaration of Independence</a:t>
            </a:r>
            <a:endParaRPr lang="en-US" dirty="0"/>
          </a:p>
        </p:txBody>
      </p:sp>
      <p:sp>
        <p:nvSpPr>
          <p:cNvPr id="3" name="Content Placeholder 2"/>
          <p:cNvSpPr>
            <a:spLocks noGrp="1"/>
          </p:cNvSpPr>
          <p:nvPr>
            <p:ph sz="half" idx="1"/>
          </p:nvPr>
        </p:nvSpPr>
        <p:spPr/>
        <p:txBody>
          <a:bodyPr>
            <a:normAutofit fontScale="77500" lnSpcReduction="20000"/>
          </a:bodyPr>
          <a:lstStyle/>
          <a:p>
            <a:r>
              <a:rPr lang="en-US" dirty="0" smtClean="0"/>
              <a:t>Over the course of time, the Declaration of Independence’s words gained greater meaning.</a:t>
            </a:r>
          </a:p>
          <a:p>
            <a:r>
              <a:rPr lang="en-US" dirty="0" smtClean="0"/>
              <a:t>Rev. Dr. Martin Luther King challenged Americans to “live out the true meaning of our creed: that </a:t>
            </a:r>
            <a:r>
              <a:rPr lang="en-US" i="1" u="sng" dirty="0" smtClean="0"/>
              <a:t>all</a:t>
            </a:r>
            <a:r>
              <a:rPr lang="en-US" dirty="0" smtClean="0"/>
              <a:t> men are created equal.”  </a:t>
            </a:r>
          </a:p>
          <a:p>
            <a:r>
              <a:rPr lang="en-US" dirty="0" smtClean="0"/>
              <a:t>In this speech, he challenged Americans to end voting barriers, allow due process of law, and grant access to free public education to all students – black or white.</a:t>
            </a:r>
            <a:endParaRPr lang="en-US" dirty="0"/>
          </a:p>
        </p:txBody>
      </p:sp>
      <p:pic>
        <p:nvPicPr>
          <p:cNvPr id="5" name="Content Placeholder 4"/>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5105400" y="1600200"/>
            <a:ext cx="3657600" cy="2745133"/>
          </a:xfrm>
        </p:spPr>
      </p:pic>
      <p:sp>
        <p:nvSpPr>
          <p:cNvPr id="6" name="Rounded Rectangle 5"/>
          <p:cNvSpPr/>
          <p:nvPr/>
        </p:nvSpPr>
        <p:spPr>
          <a:xfrm>
            <a:off x="5029200" y="4495800"/>
            <a:ext cx="3886200" cy="1752600"/>
          </a:xfrm>
          <a:prstGeom prst="roundRect">
            <a:avLst/>
          </a:prstGeom>
        </p:spPr>
        <p:style>
          <a:lnRef idx="2">
            <a:schemeClr val="dk1"/>
          </a:lnRef>
          <a:fillRef idx="1">
            <a:schemeClr val="lt1"/>
          </a:fillRef>
          <a:effectRef idx="0">
            <a:schemeClr val="dk1"/>
          </a:effectRef>
          <a:fontRef idx="minor">
            <a:schemeClr val="dk1"/>
          </a:fontRef>
        </p:style>
        <p:txBody>
          <a:bodyPr rtlCol="0" anchor="ctr"/>
          <a:lstStyle/>
          <a:p>
            <a:r>
              <a:rPr lang="en-US" dirty="0" smtClean="0"/>
              <a:t>In his “I Have a Dream” Speech, MLK challenged Americans to live out the true meaning of the Declaration of Independence, that “all men are created equal.” </a:t>
            </a:r>
            <a:endParaRPr lang="en-US" dirty="0"/>
          </a:p>
        </p:txBody>
      </p:sp>
    </p:spTree>
    <p:extLst>
      <p:ext uri="{BB962C8B-B14F-4D97-AF65-F5344CB8AC3E}">
        <p14:creationId xmlns:p14="http://schemas.microsoft.com/office/powerpoint/2010/main" val="350019951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318664" y="1600200"/>
            <a:ext cx="1790700" cy="2552700"/>
          </a:xfrm>
          <a:prstGeom prst="rect">
            <a:avLst/>
          </a:prstGeom>
        </p:spPr>
      </p:pic>
      <p:sp>
        <p:nvSpPr>
          <p:cNvPr id="2" name="Title 1"/>
          <p:cNvSpPr>
            <a:spLocks noGrp="1"/>
          </p:cNvSpPr>
          <p:nvPr>
            <p:ph type="title"/>
          </p:nvPr>
        </p:nvSpPr>
        <p:spPr/>
        <p:txBody>
          <a:bodyPr>
            <a:normAutofit fontScale="90000"/>
          </a:bodyPr>
          <a:lstStyle/>
          <a:p>
            <a:r>
              <a:rPr lang="en-US" dirty="0" smtClean="0"/>
              <a:t>The Declaration of Independence</a:t>
            </a:r>
            <a:endParaRPr lang="en-US" dirty="0"/>
          </a:p>
        </p:txBody>
      </p:sp>
      <p:sp>
        <p:nvSpPr>
          <p:cNvPr id="3" name="Content Placeholder 2"/>
          <p:cNvSpPr>
            <a:spLocks noGrp="1"/>
          </p:cNvSpPr>
          <p:nvPr>
            <p:ph sz="half" idx="1"/>
          </p:nvPr>
        </p:nvSpPr>
        <p:spPr>
          <a:xfrm>
            <a:off x="1066800" y="1219200"/>
            <a:ext cx="4038600" cy="5486400"/>
          </a:xfrm>
        </p:spPr>
        <p:txBody>
          <a:bodyPr>
            <a:normAutofit fontScale="85000" lnSpcReduction="20000"/>
          </a:bodyPr>
          <a:lstStyle/>
          <a:p>
            <a:r>
              <a:rPr lang="en-US" dirty="0" smtClean="0"/>
              <a:t>In 1848, the women of the Seneca Falls Convention adopted the Declaration of Sentiments, which included the line “We hold these truths to be self-evident: that all men and women are created equal.” </a:t>
            </a:r>
          </a:p>
          <a:p>
            <a:r>
              <a:rPr lang="en-US" dirty="0" smtClean="0"/>
              <a:t>Just as members of the Woman’s Movement used the words of the Declaration of Independence to petition for greater rights, abolitionist societies demanded an end to slavery based on Jefferson’s words.  </a:t>
            </a:r>
            <a:endParaRPr lang="en-US" dirty="0"/>
          </a:p>
        </p:txBody>
      </p:sp>
      <p:pic>
        <p:nvPicPr>
          <p:cNvPr id="5" name="Content Placeholder 4"/>
          <p:cNvPicPr>
            <a:picLocks noGrp="1" noChangeAspect="1"/>
          </p:cNvPicPr>
          <p:nvPr>
            <p:ph sz="half" idx="2"/>
          </p:nvPr>
        </p:nvPicPr>
        <p:blipFill>
          <a:blip r:embed="rId3" cstate="print">
            <a:extLst>
              <a:ext uri="{28A0092B-C50C-407E-A947-70E740481C1C}">
                <a14:useLocalDpi xmlns:a14="http://schemas.microsoft.com/office/drawing/2010/main" val="0"/>
              </a:ext>
            </a:extLst>
          </a:blip>
          <a:stretch>
            <a:fillRect/>
          </a:stretch>
        </p:blipFill>
        <p:spPr>
          <a:xfrm>
            <a:off x="5063836" y="4495800"/>
            <a:ext cx="3977093" cy="1942147"/>
          </a:xfrm>
        </p:spPr>
      </p:pic>
      <p:sp>
        <p:nvSpPr>
          <p:cNvPr id="7" name="Rounded Rectangle 6"/>
          <p:cNvSpPr/>
          <p:nvPr/>
        </p:nvSpPr>
        <p:spPr>
          <a:xfrm>
            <a:off x="5091544" y="1143000"/>
            <a:ext cx="2376056" cy="3200400"/>
          </a:xfrm>
          <a:prstGeom prst="roundRect">
            <a:avLst/>
          </a:prstGeom>
        </p:spPr>
        <p:style>
          <a:lnRef idx="2">
            <a:schemeClr val="dk1"/>
          </a:lnRef>
          <a:fillRef idx="1">
            <a:schemeClr val="lt1"/>
          </a:fillRef>
          <a:effectRef idx="0">
            <a:schemeClr val="dk1"/>
          </a:effectRef>
          <a:fontRef idx="minor">
            <a:schemeClr val="dk1"/>
          </a:fontRef>
        </p:style>
        <p:txBody>
          <a:bodyPr rtlCol="0" anchor="ctr"/>
          <a:lstStyle/>
          <a:p>
            <a:r>
              <a:rPr lang="en-US" sz="1600" dirty="0" smtClean="0"/>
              <a:t>As both an abolitionist and a member of the woman’s movement, Frederick Douglas demanded freedom based on the Declaration of Independence.  He once bitterly asked, “What does the Fourth of July mean to the Negro?”</a:t>
            </a:r>
            <a:endParaRPr lang="en-US" sz="1600" dirty="0"/>
          </a:p>
        </p:txBody>
      </p:sp>
    </p:spTree>
    <p:extLst>
      <p:ext uri="{BB962C8B-B14F-4D97-AF65-F5344CB8AC3E}">
        <p14:creationId xmlns:p14="http://schemas.microsoft.com/office/powerpoint/2010/main" val="2245019280"/>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olstice">
  <a:themeElements>
    <a:clrScheme name="Solstice">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Solstice">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Solstice">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2586</TotalTime>
  <Words>1790</Words>
  <Application>Microsoft Office PowerPoint</Application>
  <PresentationFormat>On-screen Show (4:3)</PresentationFormat>
  <Paragraphs>77</Paragraphs>
  <Slides>23</Slides>
  <Notes>0</Notes>
  <HiddenSlides>0</HiddenSlides>
  <MMClips>0</MMClips>
  <ScaleCrop>false</ScaleCrop>
  <HeadingPairs>
    <vt:vector size="4" baseType="variant">
      <vt:variant>
        <vt:lpstr>Theme</vt:lpstr>
      </vt:variant>
      <vt:variant>
        <vt:i4>1</vt:i4>
      </vt:variant>
      <vt:variant>
        <vt:lpstr>Slide Titles</vt:lpstr>
      </vt:variant>
      <vt:variant>
        <vt:i4>23</vt:i4>
      </vt:variant>
    </vt:vector>
  </HeadingPairs>
  <TitlesOfParts>
    <vt:vector size="24" baseType="lpstr">
      <vt:lpstr>Solstice</vt:lpstr>
      <vt:lpstr>US-VA SOL Review Materials – The American Revolution</vt:lpstr>
      <vt:lpstr>American Political Philosophy</vt:lpstr>
      <vt:lpstr>John Locke’s Philosophy Influenced Jefferson’s Declaration of Independence</vt:lpstr>
      <vt:lpstr>Thomas Paine’s Common Sense Encouraged Americans to Declare Independence.</vt:lpstr>
      <vt:lpstr>In 1776, Thomas Jefferson wrote  The Declaration of Independence.</vt:lpstr>
      <vt:lpstr>The Declaration of Independence,  by Thomas Jefferson </vt:lpstr>
      <vt:lpstr>The Declaration of Independence,  by Thomas Jefferson</vt:lpstr>
      <vt:lpstr>The Declaration of Independence</vt:lpstr>
      <vt:lpstr>The Declaration of Independence</vt:lpstr>
      <vt:lpstr>The Declaration of Independence</vt:lpstr>
      <vt:lpstr>Events of the period of the American revolution, 1763 - 1783</vt:lpstr>
      <vt:lpstr>The French and Indian War, 1754 - 1763</vt:lpstr>
      <vt:lpstr>The Proclamation of 1763</vt:lpstr>
      <vt:lpstr>The Stamp Act of 1765</vt:lpstr>
      <vt:lpstr>Taxation Without Representation</vt:lpstr>
      <vt:lpstr>Events in Colonial Boston</vt:lpstr>
      <vt:lpstr>The Boston Tea Party</vt:lpstr>
      <vt:lpstr>The First Continental Congress</vt:lpstr>
      <vt:lpstr>The Shot Heard ‘Round the World was fired at the Battle of Lexington and Concord immediately followed.  The American Revolution thus began in April of 1775.</vt:lpstr>
      <vt:lpstr>Patriots, Loyalists, and Neutrals</vt:lpstr>
      <vt:lpstr>George Washington led the Continental Army to Victory…</vt:lpstr>
      <vt:lpstr>The Treaty of Alliance 1778</vt:lpstr>
      <vt:lpstr>The Battle of Yorktown, 1781</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US-VA SOL Review Materials – The American Revolution</dc:title>
  <dc:creator>Adam</dc:creator>
  <cp:lastModifiedBy>Adam</cp:lastModifiedBy>
  <cp:revision>14</cp:revision>
  <dcterms:created xsi:type="dcterms:W3CDTF">2014-03-02T04:19:16Z</dcterms:created>
  <dcterms:modified xsi:type="dcterms:W3CDTF">2014-03-03T23:25:52Z</dcterms:modified>
</cp:coreProperties>
</file>